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60" r:id="rId3"/>
    <p:sldId id="258" r:id="rId4"/>
    <p:sldId id="257" r:id="rId5"/>
    <p:sldId id="259" r:id="rId6"/>
    <p:sldId id="261" r:id="rId7"/>
    <p:sldId id="262" r:id="rId8"/>
    <p:sldId id="263" r:id="rId9"/>
    <p:sldId id="264" r:id="rId10"/>
    <p:sldId id="265" r:id="rId11"/>
    <p:sldId id="267" r:id="rId12"/>
    <p:sldId id="266"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746A"/>
    <a:srgbClr val="147E4E"/>
    <a:srgbClr val="0D5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44" y="-3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14-Feb-19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14-Feb-19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14-Feb-19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14-Feb-19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14-Feb-19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14-Feb-19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14-Feb-19</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14-Feb-19</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orknet.gov.ge/"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6714"/>
            <a:ext cx="2381250" cy="2914650"/>
          </a:xfrm>
          <a:prstGeom prst="rect">
            <a:avLst/>
          </a:prstGeom>
        </p:spPr>
      </p:pic>
      <p:sp>
        <p:nvSpPr>
          <p:cNvPr id="2" name="Title 1"/>
          <p:cNvSpPr>
            <a:spLocks noGrp="1"/>
          </p:cNvSpPr>
          <p:nvPr>
            <p:ph type="ctrTitle"/>
          </p:nvPr>
        </p:nvSpPr>
        <p:spPr>
          <a:xfrm rot="19140000">
            <a:off x="855951" y="1715881"/>
            <a:ext cx="5691591" cy="1437634"/>
          </a:xfrm>
        </p:spPr>
        <p:txBody>
          <a:bodyPr/>
          <a:lstStyle/>
          <a:p>
            <a:r>
              <a:rPr lang="ka-GE" sz="2200" b="1" dirty="0" smtClean="0">
                <a:solidFill>
                  <a:srgbClr val="1E746A"/>
                </a:solidFill>
              </a:rPr>
              <a:t>საქართველოს ოკუპირებული ტერიტორიებიდან დევნილთა, შრომის, ჯანმრთელობისა და სოციალური დაცვის სამინისტრო</a:t>
            </a:r>
            <a:endParaRPr lang="en-US" sz="2200" b="1" dirty="0">
              <a:solidFill>
                <a:srgbClr val="1E746A"/>
              </a:solidFill>
            </a:endParaRPr>
          </a:p>
        </p:txBody>
      </p:sp>
      <p:sp>
        <p:nvSpPr>
          <p:cNvPr id="3" name="Subtitle 2"/>
          <p:cNvSpPr>
            <a:spLocks noGrp="1"/>
          </p:cNvSpPr>
          <p:nvPr>
            <p:ph type="subTitle" idx="1"/>
          </p:nvPr>
        </p:nvSpPr>
        <p:spPr>
          <a:xfrm rot="19140000">
            <a:off x="1521423" y="2424052"/>
            <a:ext cx="7388155" cy="896096"/>
          </a:xfrm>
        </p:spPr>
        <p:txBody>
          <a:bodyPr>
            <a:noAutofit/>
          </a:bodyPr>
          <a:lstStyle/>
          <a:p>
            <a:r>
              <a:rPr lang="ka-GE" sz="1600" b="1" dirty="0">
                <a:ea typeface="Calibri"/>
                <a:cs typeface="Times New Roman"/>
              </a:rPr>
              <a:t>სამუშაოს მაძიებელთა პროფესიული მომზადება-გადამზადებისა და კვალიფიკაციის ამაღლების სახელმწიფო პროგრამა</a:t>
            </a:r>
            <a:endParaRPr lang="en-US" sz="1600" b="1" dirty="0"/>
          </a:p>
        </p:txBody>
      </p:sp>
    </p:spTree>
    <p:extLst>
      <p:ext uri="{BB962C8B-B14F-4D97-AF65-F5344CB8AC3E}">
        <p14:creationId xmlns:p14="http://schemas.microsoft.com/office/powerpoint/2010/main" val="3048272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smtClean="0"/>
              <a:t>რეკომენდაციები</a:t>
            </a:r>
            <a:endParaRPr lang="en-US" b="1" dirty="0"/>
          </a:p>
        </p:txBody>
      </p:sp>
      <p:sp>
        <p:nvSpPr>
          <p:cNvPr id="3" name="Content Placeholder 2"/>
          <p:cNvSpPr>
            <a:spLocks noGrp="1"/>
          </p:cNvSpPr>
          <p:nvPr>
            <p:ph idx="1"/>
          </p:nvPr>
        </p:nvSpPr>
        <p:spPr/>
        <p:txBody>
          <a:bodyPr/>
          <a:lstStyle/>
          <a:p>
            <a:r>
              <a:rPr lang="ka-GE" dirty="0" smtClean="0">
                <a:solidFill>
                  <a:srgbClr val="002060"/>
                </a:solidFill>
              </a:rPr>
              <a:t>პროგრამის სავარაუდო ინდიკატორები:</a:t>
            </a:r>
          </a:p>
          <a:p>
            <a:r>
              <a:rPr lang="ka-GE" b="0" dirty="0">
                <a:solidFill>
                  <a:srgbClr val="002060"/>
                </a:solidFill>
              </a:rPr>
              <a:t>-	პროგრამაში ჩართული სახელმწიფო და კერძო საგანმანათლებლო დაწესებულებების ზრდა 5%-ით, რათა მოხდეს რეგიონების დაფარვა და იყოს ხელმისაწვდომი ბენეფიციარებისთვის;</a:t>
            </a:r>
          </a:p>
          <a:p>
            <a:r>
              <a:rPr lang="ka-GE" b="0" dirty="0">
                <a:solidFill>
                  <a:srgbClr val="002060"/>
                </a:solidFill>
              </a:rPr>
              <a:t>-	ქალთა (მათ შორის ეთნიკური უმცირესობების წარმომადგენლების) დასაქმების მაჩვენებლის ზრდა წლიური 10%-ით;</a:t>
            </a:r>
          </a:p>
          <a:p>
            <a:r>
              <a:rPr lang="ka-GE" b="0" dirty="0">
                <a:solidFill>
                  <a:srgbClr val="002060"/>
                </a:solidFill>
              </a:rPr>
              <a:t>-	მოწყვლადი ჯგუფების წარმომადგენლების (როგორც ქალთა, ასევე მამაკაცთა) ჩართულობის ზრდა პროგრამაში და მათი დასაქმების მაჩვენებლის ზრდა წლიური 10%-ით.</a:t>
            </a:r>
          </a:p>
          <a:p>
            <a:r>
              <a:rPr lang="ka-GE" b="0" dirty="0">
                <a:solidFill>
                  <a:srgbClr val="002060"/>
                </a:solidFill>
              </a:rPr>
              <a:t>-	პროგრამის ფარგლებში გადამზადებულ ქალთა და მამაკაცთა მაჩვენებლის ზრდა. (მაგალითად 10%-ით წელიწადში</a:t>
            </a:r>
            <a:r>
              <a:rPr lang="ka-GE" b="0" dirty="0" smtClean="0">
                <a:solidFill>
                  <a:srgbClr val="002060"/>
                </a:solidFill>
              </a:rPr>
              <a:t>).</a:t>
            </a:r>
            <a:endParaRPr lang="ka-GE" b="0" dirty="0">
              <a:solidFill>
                <a:srgbClr val="002060"/>
              </a:solidFill>
            </a:endParaRPr>
          </a:p>
        </p:txBody>
      </p:sp>
    </p:spTree>
    <p:extLst>
      <p:ext uri="{BB962C8B-B14F-4D97-AF65-F5344CB8AC3E}">
        <p14:creationId xmlns:p14="http://schemas.microsoft.com/office/powerpoint/2010/main" val="4863711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691640"/>
          </a:xfrm>
        </p:spPr>
        <p:txBody>
          <a:bodyPr/>
          <a:lstStyle/>
          <a:p>
            <a:pPr algn="ctr"/>
            <a:r>
              <a:rPr lang="ka-GE" sz="2000" b="1" dirty="0" smtClean="0">
                <a:solidFill>
                  <a:srgbClr val="002060"/>
                </a:solidFill>
              </a:rPr>
              <a:t>2019 წლის ბიუჯეტის </a:t>
            </a:r>
            <a:r>
              <a:rPr lang="ka-GE" sz="2000" b="1" dirty="0">
                <a:solidFill>
                  <a:srgbClr val="002060"/>
                </a:solidFill>
              </a:rPr>
              <a:t>კანონით „სამუშაოს მაძიებელთა პროფესიული მომზადება-გადამზადებისა და კვალიფიკაციის ამაღლების“ სახელმწიფო </a:t>
            </a:r>
            <a:r>
              <a:rPr lang="ka-GE" sz="2000" b="1" dirty="0" smtClean="0">
                <a:solidFill>
                  <a:srgbClr val="002060"/>
                </a:solidFill>
              </a:rPr>
              <a:t>პროგრამით გათვალისწინებული ღონისძიებების </a:t>
            </a:r>
            <a:r>
              <a:rPr lang="ka-GE" sz="2000" b="1" dirty="0">
                <a:solidFill>
                  <a:srgbClr val="002060"/>
                </a:solidFill>
              </a:rPr>
              <a:t>შედეგების </a:t>
            </a:r>
            <a:r>
              <a:rPr lang="ka-GE" sz="2000" b="1" dirty="0" smtClean="0">
                <a:solidFill>
                  <a:srgbClr val="002060"/>
                </a:solidFill>
              </a:rPr>
              <a:t>შეფასების ინდიკატორები </a:t>
            </a:r>
            <a:endParaRPr lang="en-US" sz="2000" b="1" dirty="0">
              <a:solidFill>
                <a:srgbClr val="002060"/>
              </a:solidFill>
            </a:endParaRPr>
          </a:p>
        </p:txBody>
      </p:sp>
      <p:sp>
        <p:nvSpPr>
          <p:cNvPr id="3" name="Content Placeholder 2"/>
          <p:cNvSpPr>
            <a:spLocks noGrp="1"/>
          </p:cNvSpPr>
          <p:nvPr>
            <p:ph idx="1"/>
          </p:nvPr>
        </p:nvSpPr>
        <p:spPr>
          <a:xfrm>
            <a:off x="381000" y="2057400"/>
            <a:ext cx="8305800" cy="2819400"/>
          </a:xfrm>
        </p:spPr>
        <p:txBody>
          <a:bodyPr>
            <a:normAutofit/>
          </a:bodyPr>
          <a:lstStyle/>
          <a:p>
            <a:r>
              <a:rPr lang="ka-GE" sz="1800" dirty="0" smtClean="0"/>
              <a:t>საბაზისო </a:t>
            </a:r>
            <a:r>
              <a:rPr lang="ka-GE" sz="1800" dirty="0"/>
              <a:t>მაჩვენებელი: </a:t>
            </a:r>
            <a:r>
              <a:rPr lang="ka-GE" sz="1800" b="0" dirty="0"/>
              <a:t>პროგრამის ფარგლებში გადამზადებულთა რაოდენობა 1300-2000, მათ შორის მოსარგებლე ქალთა რაოდენობა - 60 %;</a:t>
            </a:r>
          </a:p>
          <a:p>
            <a:r>
              <a:rPr lang="ka-GE" sz="1800" dirty="0"/>
              <a:t>მიზნობრივი მაჩვენებელი: </a:t>
            </a:r>
            <a:r>
              <a:rPr lang="ka-GE" sz="1800" b="0" dirty="0"/>
              <a:t>პროგრამის ფარგლებში გადამზადებულთა რაოდენობა 1500- 2000, მათ შორის მოსარგებლე ქალთა რაოდენობა - 70 %;</a:t>
            </a:r>
          </a:p>
          <a:p>
            <a:r>
              <a:rPr lang="ka-GE" sz="1800" dirty="0"/>
              <a:t>შესაძლო რისკები: </a:t>
            </a:r>
            <a:r>
              <a:rPr lang="ka-GE" sz="1800" b="0" dirty="0"/>
              <a:t>სამუშაოს მაძიებელთა, მათ შორის ქალთა და დამსაქმებელთა  ჩართულობის დაბალი მაჩვენებელი;</a:t>
            </a:r>
          </a:p>
          <a:p>
            <a:r>
              <a:rPr lang="ka-GE" sz="1800" dirty="0"/>
              <a:t>ცდომილების ალბათობა: </a:t>
            </a:r>
            <a:r>
              <a:rPr lang="ka-GE" sz="1800" b="0" dirty="0"/>
              <a:t>10-15%.</a:t>
            </a:r>
          </a:p>
          <a:p>
            <a:endParaRPr lang="en-US" dirty="0"/>
          </a:p>
        </p:txBody>
      </p:sp>
    </p:spTree>
    <p:extLst>
      <p:ext uri="{BB962C8B-B14F-4D97-AF65-F5344CB8AC3E}">
        <p14:creationId xmlns:p14="http://schemas.microsoft.com/office/powerpoint/2010/main" val="17210547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a:t>რეკომენდაციები</a:t>
            </a:r>
            <a:endParaRPr lang="en-US" dirty="0"/>
          </a:p>
        </p:txBody>
      </p:sp>
      <p:sp>
        <p:nvSpPr>
          <p:cNvPr id="3" name="Content Placeholder 2"/>
          <p:cNvSpPr>
            <a:spLocks noGrp="1"/>
          </p:cNvSpPr>
          <p:nvPr>
            <p:ph idx="1"/>
          </p:nvPr>
        </p:nvSpPr>
        <p:spPr/>
        <p:txBody>
          <a:bodyPr/>
          <a:lstStyle/>
          <a:p>
            <a:pPr lvl="1"/>
            <a:r>
              <a:rPr lang="ka-GE" b="1" dirty="0"/>
              <a:t>სტერეოტიპების </a:t>
            </a:r>
            <a:r>
              <a:rPr lang="ka-GE" b="1" dirty="0"/>
              <a:t>მსხვრევა </a:t>
            </a:r>
            <a:r>
              <a:rPr lang="ka-GE" b="1" dirty="0"/>
              <a:t>და მანკიერი ტრადიციების </a:t>
            </a:r>
            <a:r>
              <a:rPr lang="ka-GE" b="1" dirty="0" smtClean="0"/>
              <a:t>აღმოფხვრა;</a:t>
            </a:r>
          </a:p>
          <a:p>
            <a:pPr lvl="1"/>
            <a:endParaRPr lang="ka-GE" b="1" dirty="0"/>
          </a:p>
          <a:p>
            <a:pPr lvl="1"/>
            <a:r>
              <a:rPr lang="ka-GE" b="1" dirty="0"/>
              <a:t>რეგიონებში სკოლამდელი ასაკის ბავშვებზე ზრუნვის დაწესებულებების რაოდენობის და </a:t>
            </a:r>
            <a:r>
              <a:rPr lang="ka-GE" b="1" dirty="0" smtClean="0"/>
              <a:t>ხელმსაწვდომობის ზრდა;</a:t>
            </a:r>
          </a:p>
          <a:p>
            <a:pPr lvl="1"/>
            <a:endParaRPr lang="ka-GE" b="1" dirty="0" smtClean="0"/>
          </a:p>
          <a:p>
            <a:pPr lvl="1"/>
            <a:r>
              <a:rPr lang="ka-GE" b="1" dirty="0"/>
              <a:t>რეგიონების მიხედვით ეკონომიკური საქმიანობის ისეთი სფეროების იდენტიფიცირება, სადაც ქალებს დასაქმების მეტი შესაძლებლობა </a:t>
            </a:r>
            <a:r>
              <a:rPr lang="ka-GE" b="1" dirty="0" smtClean="0"/>
              <a:t>ექნებათ;</a:t>
            </a:r>
          </a:p>
          <a:p>
            <a:pPr lvl="1"/>
            <a:endParaRPr lang="ka-GE" b="1" dirty="0"/>
          </a:p>
          <a:p>
            <a:pPr lvl="1"/>
            <a:r>
              <a:rPr lang="ka-GE" b="1" dirty="0"/>
              <a:t>კერძო სექტორის წახალისება, რათა მათ დაასაქმონ განსაკუთრებული </a:t>
            </a:r>
            <a:r>
              <a:rPr lang="ka-GE" b="1" dirty="0" smtClean="0"/>
              <a:t>საჭიროების </a:t>
            </a:r>
            <a:r>
              <a:rPr lang="ka-GE" b="1" dirty="0"/>
              <a:t>მქონე ქალები (მაგალითად ეთნიკური უმცირესობებით დასახლებულ რეგიონებში).</a:t>
            </a:r>
          </a:p>
        </p:txBody>
      </p:sp>
    </p:spTree>
    <p:extLst>
      <p:ext uri="{BB962C8B-B14F-4D97-AF65-F5344CB8AC3E}">
        <p14:creationId xmlns:p14="http://schemas.microsoft.com/office/powerpoint/2010/main" val="32783899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2286000"/>
            <a:ext cx="7520940" cy="2394477"/>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ka-GE" sz="26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გმადლობთ ყურადღებისთვის!</a:t>
            </a:r>
            <a:endParaRPr lang="en-US" sz="26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973450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310640"/>
          </a:xfrm>
        </p:spPr>
        <p:txBody>
          <a:bodyPr/>
          <a:lstStyle/>
          <a:p>
            <a:pPr algn="ctr"/>
            <a:r>
              <a:rPr lang="ka-GE" sz="2000" b="1" dirty="0">
                <a:solidFill>
                  <a:srgbClr val="1E746A"/>
                </a:solidFill>
              </a:rPr>
              <a:t>სამუშაოს მაძიებელთა პროფესიული მომზადება-გადამზადებისა და კვალიფიკაციის ამაღლების სახელმწიფო პროგრამა</a:t>
            </a:r>
            <a:br>
              <a:rPr lang="ka-GE" sz="2000" b="1" dirty="0">
                <a:solidFill>
                  <a:srgbClr val="1E746A"/>
                </a:solidFill>
              </a:rPr>
            </a:br>
            <a:endParaRPr lang="en-US" sz="2000" b="1" dirty="0">
              <a:solidFill>
                <a:srgbClr val="1E746A"/>
              </a:solidFill>
            </a:endParaRPr>
          </a:p>
        </p:txBody>
      </p:sp>
      <p:sp>
        <p:nvSpPr>
          <p:cNvPr id="3" name="Content Placeholder 2"/>
          <p:cNvSpPr>
            <a:spLocks noGrp="1"/>
          </p:cNvSpPr>
          <p:nvPr>
            <p:ph idx="1"/>
          </p:nvPr>
        </p:nvSpPr>
        <p:spPr>
          <a:xfrm>
            <a:off x="822960" y="1905000"/>
            <a:ext cx="7520940" cy="2775477"/>
          </a:xfrm>
        </p:spPr>
        <p:txBody>
          <a:bodyPr>
            <a:normAutofit/>
          </a:bodyPr>
          <a:lstStyle/>
          <a:p>
            <a:pPr marL="0" lvl="1" indent="0" algn="just">
              <a:buNone/>
            </a:pPr>
            <a:r>
              <a:rPr lang="ka-GE" sz="1800" dirty="0"/>
              <a:t>პროგრამის სამიზნე ჯგუფს წარმოადგენენ  16 წლის ზემოთ შრომითი ქმედუნარიანობის მქონე საქართველოს მოქალაქეები, საქართველოში მუდმივი ბინადრობის მქონე მოქალაქეობის არმქონე პირები და ლტოლვილის ან ჰუმანიტარული სტატუსის მქონე პირები, რომლებიც რეგისტრირებულნი არიან სამუშაოს მაძიებლებად სააგენტოს მიერ ადმინისტრირებად შრომის ბაზრის მართვის საინფორმაციო სისტემა - </a:t>
            </a:r>
            <a:r>
              <a:rPr lang="en-US" sz="1800" dirty="0">
                <a:solidFill>
                  <a:srgbClr val="0070C0"/>
                </a:solidFill>
              </a:rPr>
              <a:t>www.worknet.gov.ge</a:t>
            </a:r>
            <a:r>
              <a:rPr lang="en-US" sz="1800" dirty="0"/>
              <a:t> –</a:t>
            </a:r>
            <a:r>
              <a:rPr lang="ka-GE" sz="1800" dirty="0"/>
              <a:t>ზე და თანახმა არიან გაიარონ მოკლევადიანი პროფესიული მომზადება-გადამზადების პროგრამა ან/და სტაჟირება.</a:t>
            </a:r>
            <a:endParaRPr lang="en-US" sz="1800" dirty="0"/>
          </a:p>
        </p:txBody>
      </p:sp>
    </p:spTree>
    <p:extLst>
      <p:ext uri="{BB962C8B-B14F-4D97-AF65-F5344CB8AC3E}">
        <p14:creationId xmlns:p14="http://schemas.microsoft.com/office/powerpoint/2010/main" val="1150798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16667" r="-16667"/>
          <a:stretch/>
        </p:blipFill>
        <p:spPr>
          <a:xfrm>
            <a:off x="-1524000" y="18691"/>
            <a:ext cx="12191998" cy="6858000"/>
          </a:xfrm>
        </p:spPr>
      </p:pic>
      <p:sp>
        <p:nvSpPr>
          <p:cNvPr id="5" name="TextBox 4"/>
          <p:cNvSpPr txBox="1"/>
          <p:nvPr/>
        </p:nvSpPr>
        <p:spPr>
          <a:xfrm>
            <a:off x="3187460" y="609601"/>
            <a:ext cx="2743200" cy="369332"/>
          </a:xfrm>
          <a:prstGeom prst="rect">
            <a:avLst/>
          </a:prstGeom>
          <a:noFill/>
        </p:spPr>
        <p:txBody>
          <a:bodyPr wrap="square" rtlCol="0">
            <a:spAutoFit/>
          </a:bodyPr>
          <a:lstStyle/>
          <a:p>
            <a:pPr algn="ctr"/>
            <a:r>
              <a:rPr lang="en-US" dirty="0">
                <a:solidFill>
                  <a:srgbClr val="0070C0"/>
                </a:solidFill>
                <a:hlinkClick r:id="rId3"/>
              </a:rPr>
              <a:t>http://worknet.gov.ge/</a:t>
            </a:r>
            <a:endParaRPr lang="en-US" dirty="0">
              <a:solidFill>
                <a:srgbClr val="0070C0"/>
              </a:solidFill>
            </a:endParaRPr>
          </a:p>
        </p:txBody>
      </p:sp>
    </p:spTree>
    <p:extLst>
      <p:ext uri="{BB962C8B-B14F-4D97-AF65-F5344CB8AC3E}">
        <p14:creationId xmlns:p14="http://schemas.microsoft.com/office/powerpoint/2010/main" val="292095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pPr algn="ctr"/>
            <a:r>
              <a:rPr lang="ka-GE" sz="2400" b="1" dirty="0">
                <a:latin typeface="Sylfaen"/>
                <a:ea typeface="Calibri"/>
                <a:cs typeface="Times New Roman"/>
              </a:rPr>
              <a:t>სამუშაოს მაძიებელთა პროფესიული მომზადება-გადამზადებისა და კვალიფიკაციის </a:t>
            </a:r>
            <a:r>
              <a:rPr lang="ka-GE" sz="2400" b="1" dirty="0" smtClean="0">
                <a:latin typeface="Sylfaen"/>
                <a:ea typeface="Calibri"/>
                <a:cs typeface="Times New Roman"/>
              </a:rPr>
              <a:t>ამაღლების სახელმწიფო პროგრამა</a:t>
            </a:r>
            <a:endParaRPr lang="en-US" sz="2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76346100"/>
              </p:ext>
            </p:extLst>
          </p:nvPr>
        </p:nvGraphicFramePr>
        <p:xfrm>
          <a:off x="762002" y="2438400"/>
          <a:ext cx="7696200" cy="2166209"/>
        </p:xfrm>
        <a:graphic>
          <a:graphicData uri="http://schemas.openxmlformats.org/drawingml/2006/table">
            <a:tbl>
              <a:tblPr firstRow="1" firstCol="1" bandRow="1"/>
              <a:tblGrid>
                <a:gridCol w="1539240"/>
                <a:gridCol w="1539240"/>
                <a:gridCol w="1539240"/>
                <a:gridCol w="1539240"/>
                <a:gridCol w="1539240"/>
              </a:tblGrid>
              <a:tr h="914400">
                <a:tc gridSpan="5">
                  <a:txBody>
                    <a:bodyPr/>
                    <a:lstStyle/>
                    <a:p>
                      <a:pPr marL="0" marR="0" algn="ctr">
                        <a:lnSpc>
                          <a:spcPct val="115000"/>
                        </a:lnSpc>
                        <a:spcBef>
                          <a:spcPts val="0"/>
                        </a:spcBef>
                        <a:spcAft>
                          <a:spcPts val="0"/>
                        </a:spcAft>
                      </a:pPr>
                      <a:endParaRPr lang="ka-GE" sz="2000" b="1" dirty="0" smtClean="0">
                        <a:solidFill>
                          <a:srgbClr val="FFFFFF"/>
                        </a:solidFill>
                        <a:effectLst/>
                        <a:latin typeface="Sylfaen"/>
                        <a:ea typeface="Calibri"/>
                        <a:cs typeface="Times New Roman"/>
                      </a:endParaRPr>
                    </a:p>
                    <a:p>
                      <a:pPr marL="0" marR="0" algn="ctr">
                        <a:lnSpc>
                          <a:spcPct val="115000"/>
                        </a:lnSpc>
                        <a:spcBef>
                          <a:spcPts val="0"/>
                        </a:spcBef>
                        <a:spcAft>
                          <a:spcPts val="0"/>
                        </a:spcAft>
                      </a:pPr>
                      <a:r>
                        <a:rPr lang="ka-GE" sz="2000" b="1" dirty="0" smtClean="0">
                          <a:solidFill>
                            <a:srgbClr val="FFFFFF"/>
                          </a:solidFill>
                          <a:effectLst/>
                          <a:latin typeface="Sylfaen"/>
                          <a:ea typeface="Calibri"/>
                          <a:cs typeface="Times New Roman"/>
                        </a:rPr>
                        <a:t>პროგრამის ბიუჯეტი 2015-2018</a:t>
                      </a:r>
                      <a:r>
                        <a:rPr lang="ka-GE" sz="2000" b="1" baseline="0" dirty="0" smtClean="0">
                          <a:solidFill>
                            <a:srgbClr val="FFFFFF"/>
                          </a:solidFill>
                          <a:effectLst/>
                          <a:latin typeface="Sylfaen"/>
                          <a:ea typeface="Calibri"/>
                          <a:cs typeface="Times New Roman"/>
                        </a:rPr>
                        <a:t> წლებში</a:t>
                      </a:r>
                      <a:endParaRPr lang="en-US" sz="2000" dirty="0">
                        <a:effectLst/>
                        <a:latin typeface="Calibri"/>
                        <a:ea typeface="Calibri"/>
                        <a:cs typeface="Times New Roman"/>
                      </a:endParaRPr>
                    </a:p>
                  </a:txBody>
                  <a:tcPr marL="68580" marR="6858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44214">
                <a:tc>
                  <a:txBody>
                    <a:bodyPr/>
                    <a:lstStyle/>
                    <a:p>
                      <a:pPr marL="0" marR="0" algn="ctr">
                        <a:lnSpc>
                          <a:spcPct val="115000"/>
                        </a:lnSpc>
                        <a:spcBef>
                          <a:spcPts val="0"/>
                        </a:spcBef>
                        <a:spcAft>
                          <a:spcPts val="0"/>
                        </a:spcAft>
                      </a:pPr>
                      <a:r>
                        <a:rPr lang="ka-GE" sz="1400" dirty="0">
                          <a:effectLst/>
                          <a:latin typeface="Sylfaen"/>
                          <a:ea typeface="Calibri"/>
                          <a:cs typeface="Times New Roman"/>
                        </a:rPr>
                        <a:t>წელი</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2015</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2016</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a:effectLst/>
                          <a:latin typeface="Sylfaen"/>
                          <a:ea typeface="Calibri"/>
                          <a:cs typeface="Times New Roman"/>
                        </a:rPr>
                        <a:t>2017</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a:effectLst/>
                          <a:latin typeface="Sylfaen"/>
                          <a:ea typeface="Calibri"/>
                          <a:cs typeface="Times New Roman"/>
                        </a:rPr>
                        <a:t>2018</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7595">
                <a:tc>
                  <a:txBody>
                    <a:bodyPr/>
                    <a:lstStyle/>
                    <a:p>
                      <a:pPr marL="0" marR="0" algn="ctr">
                        <a:lnSpc>
                          <a:spcPct val="115000"/>
                        </a:lnSpc>
                        <a:spcBef>
                          <a:spcPts val="0"/>
                        </a:spcBef>
                        <a:spcAft>
                          <a:spcPts val="0"/>
                        </a:spcAft>
                      </a:pPr>
                      <a:r>
                        <a:rPr lang="ka-GE" sz="1400">
                          <a:effectLst/>
                          <a:latin typeface="Sylfaen"/>
                          <a:ea typeface="Calibri"/>
                          <a:cs typeface="Times New Roman"/>
                        </a:rPr>
                        <a:t>ბიუჯეტი (ლარებში)</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1,900,000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2,014,000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2,014,000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ka-GE" sz="1400" b="1" dirty="0">
                          <a:effectLst/>
                          <a:latin typeface="Sylfaen"/>
                          <a:ea typeface="Calibri"/>
                          <a:cs typeface="Times New Roman"/>
                        </a:rPr>
                        <a:t>2,090,000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6543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3967106387"/>
              </p:ext>
            </p:extLst>
          </p:nvPr>
        </p:nvGraphicFramePr>
        <p:xfrm>
          <a:off x="990600" y="228600"/>
          <a:ext cx="7239000" cy="6197505"/>
        </p:xfrm>
        <a:graphic>
          <a:graphicData uri="http://schemas.openxmlformats.org/drawingml/2006/table">
            <a:tbl>
              <a:tblPr firstRow="1" bandRow="1">
                <a:tableStyleId>{F2DE63D5-997A-4646-A377-4702673A728D}</a:tableStyleId>
              </a:tblPr>
              <a:tblGrid>
                <a:gridCol w="7239000"/>
              </a:tblGrid>
              <a:tr h="410486">
                <a:tc>
                  <a:txBody>
                    <a:bodyPr/>
                    <a:lstStyle/>
                    <a:p>
                      <a:pPr algn="ctr"/>
                      <a:r>
                        <a:rPr lang="ka-GE" sz="2000" dirty="0" smtClean="0"/>
                        <a:t>უპირატესობით სარგებლობენ:</a:t>
                      </a:r>
                      <a:endParaRPr lang="en-US" sz="2000" dirty="0"/>
                    </a:p>
                  </a:txBody>
                  <a:tcPr/>
                </a:tc>
              </a:tr>
              <a:tr h="315758">
                <a:tc>
                  <a:txBody>
                    <a:bodyPr/>
                    <a:lstStyle/>
                    <a:p>
                      <a:pPr marL="285750" indent="-285750">
                        <a:buFont typeface="Arial" pitchFamily="34" charset="0"/>
                        <a:buChar char="•"/>
                      </a:pPr>
                      <a:r>
                        <a:rPr lang="ka-GE" sz="1400" dirty="0" smtClean="0"/>
                        <a:t>სპეციალური საგანმანათლებლო საჭიროების მქონე პირები</a:t>
                      </a:r>
                      <a:endParaRPr lang="en-US" sz="1400" dirty="0"/>
                    </a:p>
                  </a:txBody>
                  <a:tcPr/>
                </a:tc>
              </a:tr>
              <a:tr h="315758">
                <a:tc>
                  <a:txBody>
                    <a:bodyPr/>
                    <a:lstStyle/>
                    <a:p>
                      <a:pPr marL="285750" indent="-285750">
                        <a:buFont typeface="Arial" pitchFamily="34" charset="0"/>
                        <a:buChar char="•"/>
                      </a:pPr>
                      <a:r>
                        <a:rPr lang="ka-GE" sz="1400" dirty="0" smtClean="0"/>
                        <a:t>შეზღუდული შესაძლებლობის მქონე პირები</a:t>
                      </a:r>
                      <a:endParaRPr lang="en-US" sz="1400" dirty="0"/>
                    </a:p>
                  </a:txBody>
                  <a:tcPr/>
                </a:tc>
              </a:tr>
              <a:tr h="315758">
                <a:tc>
                  <a:txBody>
                    <a:bodyPr/>
                    <a:lstStyle/>
                    <a:p>
                      <a:pPr marL="285750" indent="-285750">
                        <a:buFont typeface="Arial" pitchFamily="34" charset="0"/>
                        <a:buChar char="•"/>
                      </a:pPr>
                      <a:r>
                        <a:rPr lang="ka-GE" sz="1400" dirty="0" smtClean="0"/>
                        <a:t>იძულებით გადაადგილებული პირები − დევნილები</a:t>
                      </a:r>
                      <a:endParaRPr lang="en-US" sz="1400" dirty="0"/>
                    </a:p>
                  </a:txBody>
                  <a:tcPr/>
                </a:tc>
              </a:tr>
              <a:tr h="315758">
                <a:tc>
                  <a:txBody>
                    <a:bodyPr/>
                    <a:lstStyle/>
                    <a:p>
                      <a:pPr marL="285750" indent="-285750">
                        <a:buFont typeface="Arial" pitchFamily="34" charset="0"/>
                        <a:buChar char="•"/>
                      </a:pPr>
                      <a:r>
                        <a:rPr lang="ka-GE" sz="1400" dirty="0" smtClean="0"/>
                        <a:t>სოციალურად დაუცველი პირები</a:t>
                      </a:r>
                      <a:endParaRPr lang="en-US" sz="1400" dirty="0"/>
                    </a:p>
                  </a:txBody>
                  <a:tcPr/>
                </a:tc>
              </a:tr>
              <a:tr h="536789">
                <a:tc>
                  <a:txBody>
                    <a:bodyPr/>
                    <a:lstStyle/>
                    <a:p>
                      <a:pPr marL="285750" indent="-285750">
                        <a:buFont typeface="Arial" pitchFamily="34" charset="0"/>
                        <a:buChar char="•"/>
                      </a:pPr>
                      <a:r>
                        <a:rPr lang="ka-GE" sz="1400" dirty="0" smtClean="0"/>
                        <a:t>დაბრუნებული მიგრანტები, რომელთა დაბრუნებიდანაც არ არის გასული 1 წელზე მეტი</a:t>
                      </a:r>
                      <a:endParaRPr lang="en-US" sz="1400" dirty="0"/>
                    </a:p>
                  </a:txBody>
                  <a:tcPr/>
                </a:tc>
              </a:tr>
              <a:tr h="609093">
                <a:tc>
                  <a:txBody>
                    <a:bodyPr/>
                    <a:lstStyle/>
                    <a:p>
                      <a:pPr marL="285750" indent="-285750">
                        <a:buFont typeface="Arial" pitchFamily="34" charset="0"/>
                        <a:buChar char="•"/>
                      </a:pPr>
                      <a:r>
                        <a:rPr lang="ka-GE" sz="1400" dirty="0" smtClean="0"/>
                        <a:t>პენიტენციური დაწესებულებებიდან გათავისუფლებული ყოფილ პატიმართა რეაბილიტაციისა და რესოციალიზაციის პროგრამაში ჩართული პირები</a:t>
                      </a:r>
                      <a:endParaRPr lang="en-US" sz="1400" dirty="0"/>
                    </a:p>
                  </a:txBody>
                  <a:tcPr/>
                </a:tc>
              </a:tr>
              <a:tr h="315758">
                <a:tc>
                  <a:txBody>
                    <a:bodyPr/>
                    <a:lstStyle/>
                    <a:p>
                      <a:pPr marL="285750" indent="-285750">
                        <a:buFont typeface="Arial" pitchFamily="34" charset="0"/>
                        <a:buChar char="•"/>
                      </a:pPr>
                      <a:r>
                        <a:rPr lang="ka-GE" sz="1400" dirty="0" smtClean="0"/>
                        <a:t>პრობაციონერები</a:t>
                      </a:r>
                      <a:endParaRPr lang="en-US" sz="1400" dirty="0"/>
                    </a:p>
                  </a:txBody>
                  <a:tcPr/>
                </a:tc>
              </a:tr>
              <a:tr h="536789">
                <a:tc>
                  <a:txBody>
                    <a:bodyPr/>
                    <a:lstStyle/>
                    <a:p>
                      <a:pPr marL="285750" indent="-285750">
                        <a:buFont typeface="Arial" pitchFamily="34" charset="0"/>
                        <a:buChar char="•"/>
                      </a:pPr>
                      <a:r>
                        <a:rPr lang="ka-GE" sz="1400" dirty="0" smtClean="0"/>
                        <a:t>სახელმწიფო ზრუნვის ქვეშ მყოფი 16-დან 18 წლამდე ასაკის პირები და ასევე სახელმწიფო ზრუნვიდან გამოსული პირები</a:t>
                      </a:r>
                      <a:endParaRPr lang="en-US" sz="1400" dirty="0"/>
                    </a:p>
                  </a:txBody>
                  <a:tcPr/>
                </a:tc>
              </a:tr>
              <a:tr h="315758">
                <a:tc>
                  <a:txBody>
                    <a:bodyPr/>
                    <a:lstStyle/>
                    <a:p>
                      <a:pPr marL="285750" indent="-285750">
                        <a:buFont typeface="Arial" pitchFamily="34" charset="0"/>
                        <a:buChar char="•"/>
                      </a:pPr>
                      <a:r>
                        <a:rPr lang="ka-GE" sz="1400" dirty="0" smtClean="0"/>
                        <a:t>ომისა და სამხედრო ძალების ვეტერანები</a:t>
                      </a:r>
                      <a:endParaRPr lang="en-US" sz="1400" dirty="0"/>
                    </a:p>
                  </a:txBody>
                  <a:tcPr/>
                </a:tc>
              </a:tr>
              <a:tr h="315758">
                <a:tc>
                  <a:txBody>
                    <a:bodyPr/>
                    <a:lstStyle/>
                    <a:p>
                      <a:pPr marL="285750" indent="-285750">
                        <a:buFont typeface="Arial" pitchFamily="34" charset="0"/>
                        <a:buChar char="•"/>
                      </a:pPr>
                      <a:r>
                        <a:rPr lang="ka-GE" sz="1400" dirty="0" smtClean="0"/>
                        <a:t>ქალები</a:t>
                      </a:r>
                      <a:endParaRPr lang="en-US" sz="1400" dirty="0"/>
                    </a:p>
                  </a:txBody>
                  <a:tcPr/>
                </a:tc>
              </a:tr>
              <a:tr h="315758">
                <a:tc>
                  <a:txBody>
                    <a:bodyPr/>
                    <a:lstStyle/>
                    <a:p>
                      <a:pPr marL="285750" indent="-285750">
                        <a:buFont typeface="Arial" pitchFamily="34" charset="0"/>
                        <a:buChar char="•"/>
                      </a:pPr>
                      <a:r>
                        <a:rPr lang="ka-GE" sz="1400" dirty="0" smtClean="0"/>
                        <a:t>ლტოლვილის ან ჰუმანიტარული სტატუსის მქონე პირები</a:t>
                      </a:r>
                      <a:endParaRPr lang="en-US" sz="1400" dirty="0"/>
                    </a:p>
                  </a:txBody>
                  <a:tcPr/>
                </a:tc>
              </a:tr>
              <a:tr h="409979">
                <a:tc>
                  <a:txBody>
                    <a:bodyPr/>
                    <a:lstStyle/>
                    <a:p>
                      <a:pPr marL="285750" indent="-285750">
                        <a:buFont typeface="Arial" pitchFamily="34" charset="0"/>
                        <a:buChar char="•"/>
                      </a:pPr>
                      <a:r>
                        <a:rPr lang="ka-GE" sz="1400" dirty="0" smtClean="0"/>
                        <a:t>საქართველოს ოკუპირებულ ტერიტორიებზე ლეგიტიმურად მცხოვრები პირები</a:t>
                      </a:r>
                      <a:endParaRPr lang="en-US" sz="1400" dirty="0"/>
                    </a:p>
                  </a:txBody>
                  <a:tcPr/>
                </a:tc>
              </a:tr>
              <a:tr h="315758">
                <a:tc>
                  <a:txBody>
                    <a:bodyPr/>
                    <a:lstStyle/>
                    <a:p>
                      <a:pPr marL="285750" indent="-285750">
                        <a:buFont typeface="Arial" pitchFamily="34" charset="0"/>
                        <a:buChar char="•"/>
                      </a:pPr>
                      <a:r>
                        <a:rPr lang="ka-GE" sz="1400" dirty="0" smtClean="0"/>
                        <a:t>ეთნიკური უმცირესობები</a:t>
                      </a:r>
                      <a:endParaRPr lang="en-US" sz="1400" dirty="0"/>
                    </a:p>
                  </a:txBody>
                  <a:tcPr/>
                </a:tc>
              </a:tr>
              <a:tr h="315758">
                <a:tc>
                  <a:txBody>
                    <a:bodyPr/>
                    <a:lstStyle/>
                    <a:p>
                      <a:pPr marL="285750" indent="-285750">
                        <a:buFont typeface="Arial" pitchFamily="34" charset="0"/>
                        <a:buChar char="•"/>
                      </a:pPr>
                      <a:r>
                        <a:rPr lang="ka-GE" sz="1400" dirty="0" smtClean="0"/>
                        <a:t>ოჯახში ძალადობისა და ტრეფიკინგის მსხვერპლი პირები</a:t>
                      </a:r>
                      <a:endParaRPr lang="en-US" sz="1400" dirty="0"/>
                    </a:p>
                  </a:txBody>
                  <a:tcPr/>
                </a:tc>
              </a:tr>
              <a:tr h="536789">
                <a:tc>
                  <a:txBody>
                    <a:bodyPr/>
                    <a:lstStyle/>
                    <a:p>
                      <a:pPr marL="285750" indent="-285750">
                        <a:buFont typeface="Arial" pitchFamily="34" charset="0"/>
                        <a:buChar char="•"/>
                      </a:pPr>
                      <a:r>
                        <a:rPr lang="ka-GE" sz="1400" dirty="0" smtClean="0"/>
                        <a:t>სამუშაოს მაძიებლები, რომლებსაც გასულ წლებში ამ პროგრამაში მონაწილეობა არ მიუღიათ</a:t>
                      </a:r>
                      <a:endParaRPr lang="en-US" sz="1400" dirty="0"/>
                    </a:p>
                  </a:txBody>
                  <a:tcPr/>
                </a:tc>
              </a:tr>
            </a:tbl>
          </a:graphicData>
        </a:graphic>
      </p:graphicFrame>
    </p:spTree>
    <p:extLst>
      <p:ext uri="{BB962C8B-B14F-4D97-AF65-F5344CB8AC3E}">
        <p14:creationId xmlns:p14="http://schemas.microsoft.com/office/powerpoint/2010/main" val="25949563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b="1" dirty="0">
                <a:solidFill>
                  <a:srgbClr val="002060"/>
                </a:solidFill>
              </a:rPr>
              <a:t>პროგრამის შესრულების </a:t>
            </a:r>
            <a:r>
              <a:rPr lang="ka-GE" b="1" dirty="0" smtClean="0">
                <a:solidFill>
                  <a:srgbClr val="002060"/>
                </a:solidFill>
              </a:rPr>
              <a:t>ინდიკატორები</a:t>
            </a:r>
            <a:endParaRPr lang="en-US" dirty="0">
              <a:solidFill>
                <a:srgbClr val="002060"/>
              </a:solidFill>
            </a:endParaRPr>
          </a:p>
        </p:txBody>
      </p:sp>
      <p:sp>
        <p:nvSpPr>
          <p:cNvPr id="3" name="Content Placeholder 2"/>
          <p:cNvSpPr>
            <a:spLocks noGrp="1"/>
          </p:cNvSpPr>
          <p:nvPr>
            <p:ph idx="1"/>
          </p:nvPr>
        </p:nvSpPr>
        <p:spPr>
          <a:xfrm>
            <a:off x="822960" y="1100628"/>
            <a:ext cx="7520940" cy="3699972"/>
          </a:xfrm>
        </p:spPr>
        <p:txBody>
          <a:bodyPr>
            <a:normAutofit/>
          </a:bodyPr>
          <a:lstStyle/>
          <a:p>
            <a:pPr>
              <a:buAutoNum type="arabicPeriod"/>
            </a:pPr>
            <a:r>
              <a:rPr lang="ka-GE" sz="1800" dirty="0" smtClean="0">
                <a:solidFill>
                  <a:srgbClr val="0070C0"/>
                </a:solidFill>
              </a:rPr>
              <a:t>პროგრამის </a:t>
            </a:r>
            <a:r>
              <a:rPr lang="ka-GE" sz="1800" dirty="0">
                <a:solidFill>
                  <a:srgbClr val="0070C0"/>
                </a:solidFill>
              </a:rPr>
              <a:t>ფარგლებში, შრომის ბაზრის მოთხოვნად პროფესიებში პროფესიული მომზადება-გადამზადებითა და ვაკანტურ ან/და პერსპექტიულ სამუშაო ადგილებზე სწავლებით (სტაჟირებით) მოსარგებლე სამუშაოს მაძიებელთა რაოდენობა, მათ შორის, მოწყვლადი ჯგუფებიდან</a:t>
            </a:r>
            <a:r>
              <a:rPr lang="ka-GE" sz="1800" dirty="0" smtClean="0">
                <a:solidFill>
                  <a:srgbClr val="0070C0"/>
                </a:solidFill>
              </a:rPr>
              <a:t>.</a:t>
            </a:r>
          </a:p>
          <a:p>
            <a:pPr>
              <a:buAutoNum type="arabicPeriod"/>
            </a:pPr>
            <a:endParaRPr lang="ka-GE" sz="1800" dirty="0">
              <a:solidFill>
                <a:srgbClr val="0070C0"/>
              </a:solidFill>
            </a:endParaRPr>
          </a:p>
          <a:p>
            <a:r>
              <a:rPr lang="ka-GE" sz="1800" dirty="0">
                <a:solidFill>
                  <a:srgbClr val="0070C0"/>
                </a:solidFill>
              </a:rPr>
              <a:t>2. ვაკანტურ ან/და პერსპექტიულ სამუშაო ადგილებზე სწავლების (სტაჟირების) პროცესში ჩართულ დამსაქმებელთა რაოდენობა</a:t>
            </a:r>
            <a:r>
              <a:rPr lang="ka-GE" sz="1800" dirty="0" smtClean="0">
                <a:solidFill>
                  <a:srgbClr val="0070C0"/>
                </a:solidFill>
              </a:rPr>
              <a:t>.</a:t>
            </a:r>
          </a:p>
          <a:p>
            <a:endParaRPr lang="ka-GE" sz="1800" dirty="0">
              <a:solidFill>
                <a:srgbClr val="0070C0"/>
              </a:solidFill>
            </a:endParaRPr>
          </a:p>
          <a:p>
            <a:r>
              <a:rPr lang="ka-GE" sz="1800" dirty="0">
                <a:solidFill>
                  <a:srgbClr val="0070C0"/>
                </a:solidFill>
              </a:rPr>
              <a:t>3. პროფესიული მომზადება-გადამზადებისა და სტაჟირების შედეგად დასაქმებულთა რაოდენობა, მათ შორის, მოწყვლადი ჯგუფებიდან</a:t>
            </a:r>
            <a:r>
              <a:rPr lang="ka-GE" sz="1800" dirty="0" smtClean="0">
                <a:solidFill>
                  <a:srgbClr val="0070C0"/>
                </a:solidFill>
              </a:rPr>
              <a:t>.</a:t>
            </a:r>
            <a:endParaRPr lang="ka-GE" sz="1800" dirty="0">
              <a:solidFill>
                <a:srgbClr val="0070C0"/>
              </a:solidFill>
            </a:endParaRPr>
          </a:p>
        </p:txBody>
      </p:sp>
    </p:spTree>
    <p:extLst>
      <p:ext uri="{BB962C8B-B14F-4D97-AF65-F5344CB8AC3E}">
        <p14:creationId xmlns:p14="http://schemas.microsoft.com/office/powerpoint/2010/main" val="3173301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94232400"/>
              </p:ext>
            </p:extLst>
          </p:nvPr>
        </p:nvGraphicFramePr>
        <p:xfrm>
          <a:off x="822325" y="1100138"/>
          <a:ext cx="7521576" cy="2709861"/>
        </p:xfrm>
        <a:graphic>
          <a:graphicData uri="http://schemas.openxmlformats.org/drawingml/2006/table">
            <a:tbl>
              <a:tblPr firstRow="1" bandRow="1">
                <a:tableStyleId>{93296810-A885-4BE3-A3E7-6D5BEEA58F35}</a:tableStyleId>
              </a:tblPr>
              <a:tblGrid>
                <a:gridCol w="2507192"/>
                <a:gridCol w="2507192"/>
                <a:gridCol w="2507192"/>
              </a:tblGrid>
              <a:tr h="903287">
                <a:tc>
                  <a:txBody>
                    <a:bodyPr/>
                    <a:lstStyle/>
                    <a:p>
                      <a:pPr algn="ctr"/>
                      <a:endParaRPr lang="en-US" dirty="0"/>
                    </a:p>
                  </a:txBody>
                  <a:tcPr/>
                </a:tc>
                <a:tc>
                  <a:txBody>
                    <a:bodyPr/>
                    <a:lstStyle/>
                    <a:p>
                      <a:pPr algn="ctr"/>
                      <a:endParaRPr lang="ka-GE" dirty="0" smtClean="0"/>
                    </a:p>
                    <a:p>
                      <a:pPr algn="ctr"/>
                      <a:r>
                        <a:rPr lang="ka-GE" dirty="0" smtClean="0"/>
                        <a:t>ქალი</a:t>
                      </a:r>
                      <a:endParaRPr lang="en-US" dirty="0"/>
                    </a:p>
                  </a:txBody>
                  <a:tcPr/>
                </a:tc>
                <a:tc>
                  <a:txBody>
                    <a:bodyPr/>
                    <a:lstStyle/>
                    <a:p>
                      <a:pPr algn="ctr"/>
                      <a:endParaRPr lang="ka-GE" dirty="0" smtClean="0"/>
                    </a:p>
                    <a:p>
                      <a:pPr algn="ctr"/>
                      <a:r>
                        <a:rPr lang="ka-GE" dirty="0" smtClean="0"/>
                        <a:t>მამაკაცი</a:t>
                      </a:r>
                      <a:endParaRPr lang="en-US" dirty="0"/>
                    </a:p>
                  </a:txBody>
                  <a:tcPr/>
                </a:tc>
              </a:tr>
              <a:tr h="903287">
                <a:tc>
                  <a:txBody>
                    <a:bodyPr/>
                    <a:lstStyle/>
                    <a:p>
                      <a:pPr algn="ctr"/>
                      <a:endParaRPr lang="ka-GE" dirty="0" smtClean="0"/>
                    </a:p>
                    <a:p>
                      <a:pPr algn="ctr"/>
                      <a:r>
                        <a:rPr lang="ka-GE" dirty="0" smtClean="0"/>
                        <a:t>კომპიუტერი</a:t>
                      </a:r>
                      <a:endParaRPr lang="en-US" dirty="0"/>
                    </a:p>
                  </a:txBody>
                  <a:tcPr/>
                </a:tc>
                <a:tc>
                  <a:txBody>
                    <a:bodyPr/>
                    <a:lstStyle/>
                    <a:p>
                      <a:pPr algn="ctr"/>
                      <a:endParaRPr lang="ka-GE" dirty="0" smtClean="0"/>
                    </a:p>
                    <a:p>
                      <a:pPr algn="ctr"/>
                      <a:r>
                        <a:rPr lang="ka-GE" dirty="0" smtClean="0"/>
                        <a:t>57%</a:t>
                      </a:r>
                      <a:endParaRPr lang="en-US" dirty="0"/>
                    </a:p>
                  </a:txBody>
                  <a:tcPr/>
                </a:tc>
                <a:tc>
                  <a:txBody>
                    <a:bodyPr/>
                    <a:lstStyle/>
                    <a:p>
                      <a:pPr algn="ctr"/>
                      <a:endParaRPr lang="ka-GE" dirty="0" smtClean="0"/>
                    </a:p>
                    <a:p>
                      <a:pPr algn="ctr"/>
                      <a:r>
                        <a:rPr lang="ka-GE" dirty="0" smtClean="0"/>
                        <a:t>68%</a:t>
                      </a:r>
                      <a:endParaRPr lang="en-US" dirty="0"/>
                    </a:p>
                  </a:txBody>
                  <a:tcPr/>
                </a:tc>
              </a:tr>
              <a:tr h="903287">
                <a:tc>
                  <a:txBody>
                    <a:bodyPr/>
                    <a:lstStyle/>
                    <a:p>
                      <a:pPr algn="ctr"/>
                      <a:endParaRPr lang="ka-GE" dirty="0" smtClean="0"/>
                    </a:p>
                    <a:p>
                      <a:pPr algn="ctr"/>
                      <a:r>
                        <a:rPr lang="ka-GE" dirty="0" smtClean="0"/>
                        <a:t>ინტერნეტი</a:t>
                      </a:r>
                      <a:endParaRPr lang="en-US" dirty="0"/>
                    </a:p>
                  </a:txBody>
                  <a:tcPr/>
                </a:tc>
                <a:tc>
                  <a:txBody>
                    <a:bodyPr/>
                    <a:lstStyle/>
                    <a:p>
                      <a:pPr algn="ctr"/>
                      <a:endParaRPr lang="ka-GE" dirty="0" smtClean="0"/>
                    </a:p>
                    <a:p>
                      <a:pPr algn="ctr"/>
                      <a:r>
                        <a:rPr lang="ka-GE" dirty="0" smtClean="0"/>
                        <a:t>62%</a:t>
                      </a:r>
                      <a:endParaRPr lang="en-US" dirty="0"/>
                    </a:p>
                  </a:txBody>
                  <a:tcPr/>
                </a:tc>
                <a:tc>
                  <a:txBody>
                    <a:bodyPr/>
                    <a:lstStyle/>
                    <a:p>
                      <a:pPr algn="ctr"/>
                      <a:endParaRPr lang="ka-GE" dirty="0" smtClean="0"/>
                    </a:p>
                    <a:p>
                      <a:pPr algn="ctr"/>
                      <a:r>
                        <a:rPr lang="ka-GE" dirty="0" smtClean="0"/>
                        <a:t>75%</a:t>
                      </a:r>
                      <a:endParaRPr lang="en-US" dirty="0"/>
                    </a:p>
                  </a:txBody>
                  <a:tcPr/>
                </a:tc>
              </a:tr>
            </a:tbl>
          </a:graphicData>
        </a:graphic>
      </p:graphicFrame>
      <p:sp>
        <p:nvSpPr>
          <p:cNvPr id="5" name="TextBox 4"/>
          <p:cNvSpPr txBox="1"/>
          <p:nvPr/>
        </p:nvSpPr>
        <p:spPr>
          <a:xfrm>
            <a:off x="1143000" y="304800"/>
            <a:ext cx="7467600" cy="338554"/>
          </a:xfrm>
          <a:prstGeom prst="rect">
            <a:avLst/>
          </a:prstGeom>
          <a:noFill/>
        </p:spPr>
        <p:txBody>
          <a:bodyPr wrap="square" rtlCol="0">
            <a:spAutoFit/>
          </a:bodyPr>
          <a:lstStyle/>
          <a:p>
            <a:r>
              <a:rPr lang="ka-GE" sz="1600" b="1" dirty="0" smtClean="0">
                <a:solidFill>
                  <a:srgbClr val="002060"/>
                </a:solidFill>
              </a:rPr>
              <a:t>შინამეურნეობებში კომპიუტერსა და ინტერნეტზე წვდომის მაჩვენებლები</a:t>
            </a:r>
            <a:endParaRPr lang="en-US" sz="1600" b="1" dirty="0">
              <a:solidFill>
                <a:srgbClr val="002060"/>
              </a:solidFill>
            </a:endParaRPr>
          </a:p>
        </p:txBody>
      </p:sp>
    </p:spTree>
    <p:extLst>
      <p:ext uri="{BB962C8B-B14F-4D97-AF65-F5344CB8AC3E}">
        <p14:creationId xmlns:p14="http://schemas.microsoft.com/office/powerpoint/2010/main" val="6571753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47438435"/>
              </p:ext>
            </p:extLst>
          </p:nvPr>
        </p:nvGraphicFramePr>
        <p:xfrm>
          <a:off x="228600" y="685800"/>
          <a:ext cx="8763000" cy="3528298"/>
        </p:xfrm>
        <a:graphic>
          <a:graphicData uri="http://schemas.openxmlformats.org/drawingml/2006/table">
            <a:tbl>
              <a:tblPr firstRow="1" firstCol="1" bandRow="1">
                <a:tableStyleId>{E8B1032C-EA38-4F05-BA0D-38AFFFC7BED3}</a:tableStyleId>
              </a:tblPr>
              <a:tblGrid>
                <a:gridCol w="1592703"/>
                <a:gridCol w="670611"/>
                <a:gridCol w="670611"/>
                <a:gridCol w="754438"/>
                <a:gridCol w="670611"/>
                <a:gridCol w="670611"/>
                <a:gridCol w="711692"/>
                <a:gridCol w="787872"/>
                <a:gridCol w="788800"/>
                <a:gridCol w="787872"/>
                <a:gridCol w="657179"/>
              </a:tblGrid>
              <a:tr h="634009">
                <a:tc>
                  <a:txBody>
                    <a:bodyPr/>
                    <a:lstStyle/>
                    <a:p>
                      <a:pPr>
                        <a:lnSpc>
                          <a:spcPct val="115000"/>
                        </a:lnSpc>
                      </a:pPr>
                      <a:endParaRPr lang="en-US" sz="1100" dirty="0">
                        <a:effectLst/>
                        <a:latin typeface="Calibri"/>
                        <a:cs typeface="Times New Roman"/>
                      </a:endParaRPr>
                    </a:p>
                  </a:txBody>
                  <a:tcPr marL="68580" marR="68580" marT="0" marB="0" anchor="ctr"/>
                </a:tc>
                <a:tc gridSpan="5">
                  <a:txBody>
                    <a:bodyPr/>
                    <a:lstStyle/>
                    <a:p>
                      <a:pPr marL="0" marR="0" algn="ctr">
                        <a:lnSpc>
                          <a:spcPct val="115000"/>
                        </a:lnSpc>
                        <a:spcBef>
                          <a:spcPts val="0"/>
                        </a:spcBef>
                        <a:spcAft>
                          <a:spcPts val="0"/>
                        </a:spcAft>
                      </a:pPr>
                      <a:r>
                        <a:rPr lang="de-DE" sz="1400" dirty="0">
                          <a:effectLst/>
                        </a:rPr>
                        <a:t>2016</a:t>
                      </a:r>
                      <a:endParaRPr lang="en-US" sz="1400" dirty="0">
                        <a:effectLst/>
                        <a:latin typeface="Calibri"/>
                        <a:ea typeface="Calibri"/>
                        <a:cs typeface="Times New Roman"/>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0"/>
                        </a:spcBef>
                        <a:spcAft>
                          <a:spcPts val="0"/>
                        </a:spcAft>
                      </a:pPr>
                      <a:r>
                        <a:rPr lang="de-DE" sz="1400" dirty="0">
                          <a:effectLst/>
                        </a:rPr>
                        <a:t>2017</a:t>
                      </a:r>
                      <a:endParaRPr lang="en-US" sz="1400" dirty="0">
                        <a:effectLst/>
                        <a:latin typeface="Calibri"/>
                        <a:ea typeface="Calibri"/>
                        <a:cs typeface="Times New Roman"/>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34009">
                <a:tc>
                  <a:txBody>
                    <a:bodyPr/>
                    <a:lstStyle/>
                    <a:p>
                      <a:pPr marL="0" marR="0">
                        <a:lnSpc>
                          <a:spcPct val="115000"/>
                        </a:lnSpc>
                        <a:spcBef>
                          <a:spcPts val="0"/>
                        </a:spcBef>
                        <a:spcAft>
                          <a:spcPts val="0"/>
                        </a:spcAft>
                      </a:pPr>
                      <a:r>
                        <a:rPr lang="de-DE" sz="1200" dirty="0">
                          <a:effectLst/>
                        </a:rPr>
                        <a:t> </a:t>
                      </a:r>
                      <a:endParaRPr lang="en-US" sz="1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სულ</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სულ</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b="1" dirty="0" smtClean="0">
                          <a:effectLst/>
                        </a:rPr>
                        <a:t>მამაკაცი</a:t>
                      </a:r>
                      <a:endParaRPr lang="en-US" sz="1100" b="1" dirty="0">
                        <a:effectLst/>
                        <a:latin typeface="Calibri"/>
                        <a:ea typeface="Calibri"/>
                        <a:cs typeface="Times New Roman"/>
                      </a:endParaRPr>
                    </a:p>
                  </a:txBody>
                  <a:tcPr marL="68580" marR="68580" marT="0" marB="0" anchor="ctr"/>
                </a:tc>
              </a:tr>
              <a:tr h="634009">
                <a:tc>
                  <a:txBody>
                    <a:bodyPr/>
                    <a:lstStyle/>
                    <a:p>
                      <a:pPr marL="0" marR="0">
                        <a:lnSpc>
                          <a:spcPct val="115000"/>
                        </a:lnSpc>
                        <a:spcBef>
                          <a:spcPts val="0"/>
                        </a:spcBef>
                        <a:spcAft>
                          <a:spcPts val="0"/>
                        </a:spcAft>
                      </a:pPr>
                      <a:r>
                        <a:rPr lang="ka-GE" sz="1200" dirty="0" smtClean="0">
                          <a:effectLst/>
                        </a:rPr>
                        <a:t>უმუშევრები </a:t>
                      </a:r>
                      <a:r>
                        <a:rPr lang="de-DE" sz="1200" dirty="0" smtClean="0">
                          <a:effectLst/>
                        </a:rPr>
                        <a:t>(15</a:t>
                      </a:r>
                      <a:r>
                        <a:rPr lang="de-DE" sz="1200" dirty="0">
                          <a:effectLst/>
                        </a:rPr>
                        <a:t>+) </a:t>
                      </a:r>
                      <a:endParaRPr lang="en-US" sz="1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278 900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99 100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179 800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3</a:t>
                      </a:r>
                      <a:r>
                        <a:rPr lang="ka-GE" sz="900" dirty="0">
                          <a:effectLst/>
                          <a:latin typeface="Sylfaen" pitchFamily="18" charset="0"/>
                        </a:rPr>
                        <a:t>6%</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64</a:t>
                      </a:r>
                      <a:r>
                        <a:rPr lang="ka-GE" sz="900" dirty="0">
                          <a:effectLst/>
                          <a:latin typeface="Sylfaen" pitchFamily="18" charset="0"/>
                        </a:rPr>
                        <a:t>%</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276 400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119300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157 100</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43</a:t>
                      </a:r>
                      <a:r>
                        <a:rPr lang="ka-GE" sz="900">
                          <a:effectLst/>
                          <a:latin typeface="Sylfaen" pitchFamily="18" charset="0"/>
                        </a:rPr>
                        <a:t>%</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5</a:t>
                      </a:r>
                      <a:r>
                        <a:rPr lang="ka-GE" sz="900">
                          <a:effectLst/>
                          <a:latin typeface="Sylfaen" pitchFamily="18" charset="0"/>
                        </a:rPr>
                        <a:t>7 %</a:t>
                      </a:r>
                      <a:endParaRPr lang="en-US" sz="1100">
                        <a:effectLst/>
                        <a:latin typeface="Sylfaen" pitchFamily="18" charset="0"/>
                        <a:ea typeface="Calibri"/>
                        <a:cs typeface="Times New Roman"/>
                      </a:endParaRPr>
                    </a:p>
                  </a:txBody>
                  <a:tcPr marL="68580" marR="68580" marT="0" marB="0" anchor="ctr"/>
                </a:tc>
              </a:tr>
              <a:tr h="695926">
                <a:tc>
                  <a:txBody>
                    <a:bodyPr/>
                    <a:lstStyle/>
                    <a:p>
                      <a:pPr marL="0" marR="0">
                        <a:lnSpc>
                          <a:spcPct val="115000"/>
                        </a:lnSpc>
                        <a:spcBef>
                          <a:spcPts val="0"/>
                        </a:spcBef>
                        <a:spcAft>
                          <a:spcPts val="0"/>
                        </a:spcAft>
                      </a:pPr>
                      <a:r>
                        <a:rPr lang="de-DE" sz="1200" dirty="0" smtClean="0">
                          <a:effectLst/>
                        </a:rPr>
                        <a:t>Worknet</a:t>
                      </a:r>
                      <a:r>
                        <a:rPr lang="ka-GE" sz="1200" dirty="0" smtClean="0">
                          <a:effectLst/>
                        </a:rPr>
                        <a:t>-ზე რეგისტრირებულები</a:t>
                      </a:r>
                      <a:endParaRPr lang="en-US" sz="1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50 889</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31 623</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19 266</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62%</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38%</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113 969</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66 693</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47 276</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59%</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41%</a:t>
                      </a:r>
                      <a:endParaRPr lang="en-US" sz="1100" dirty="0">
                        <a:effectLst/>
                        <a:latin typeface="Sylfaen" pitchFamily="18" charset="0"/>
                        <a:ea typeface="Calibri"/>
                        <a:cs typeface="Times New Roman"/>
                      </a:endParaRPr>
                    </a:p>
                  </a:txBody>
                  <a:tcPr marL="68580" marR="68580" marT="0" marB="0" anchor="ctr"/>
                </a:tc>
              </a:tr>
              <a:tr h="930345">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de-DE" sz="1200" dirty="0" smtClean="0">
                          <a:effectLst/>
                        </a:rPr>
                        <a:t>Worknet</a:t>
                      </a:r>
                      <a:r>
                        <a:rPr lang="ka-GE" sz="1200" dirty="0" smtClean="0">
                          <a:effectLst/>
                        </a:rPr>
                        <a:t>-ზე რეგისტრირებულები</a:t>
                      </a:r>
                      <a:endParaRPr lang="en-US" sz="1200" dirty="0" smtClean="0">
                        <a:effectLst/>
                      </a:endParaRPr>
                    </a:p>
                    <a:p>
                      <a:pPr marL="0" marR="0">
                        <a:lnSpc>
                          <a:spcPct val="115000"/>
                        </a:lnSpc>
                        <a:spcBef>
                          <a:spcPts val="0"/>
                        </a:spcBef>
                        <a:spcAft>
                          <a:spcPts val="0"/>
                        </a:spcAft>
                      </a:pPr>
                      <a:r>
                        <a:rPr lang="de-DE" sz="1200" dirty="0" smtClean="0">
                          <a:effectLst/>
                        </a:rPr>
                        <a:t>/ </a:t>
                      </a:r>
                      <a:r>
                        <a:rPr lang="ka-GE" sz="1200" dirty="0" smtClean="0">
                          <a:effectLst/>
                        </a:rPr>
                        <a:t>უმუშევრები </a:t>
                      </a:r>
                      <a:endParaRPr lang="en-US" sz="1200" dirty="0" smtClean="0">
                        <a:effectLst/>
                      </a:endParaRPr>
                    </a:p>
                    <a:p>
                      <a:pPr marL="0" marR="0" algn="ctr">
                        <a:lnSpc>
                          <a:spcPct val="115000"/>
                        </a:lnSpc>
                        <a:spcBef>
                          <a:spcPts val="0"/>
                        </a:spcBef>
                        <a:spcAft>
                          <a:spcPts val="0"/>
                        </a:spcAft>
                      </a:pPr>
                      <a:r>
                        <a:rPr lang="de-DE" sz="1200" dirty="0" smtClean="0">
                          <a:effectLst/>
                        </a:rPr>
                        <a:t>%</a:t>
                      </a:r>
                      <a:endParaRPr lang="en-US" sz="12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18</a:t>
                      </a:r>
                      <a:r>
                        <a:rPr lang="ka-GE" sz="900">
                          <a:effectLst/>
                          <a:latin typeface="Sylfaen" pitchFamily="18" charset="0"/>
                        </a:rPr>
                        <a:t>%</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3</a:t>
                      </a:r>
                      <a:r>
                        <a:rPr lang="ka-GE" sz="900">
                          <a:effectLst/>
                          <a:latin typeface="Sylfaen" pitchFamily="18" charset="0"/>
                        </a:rPr>
                        <a:t>2%</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900">
                          <a:effectLst/>
                          <a:latin typeface="Sylfaen" pitchFamily="18" charset="0"/>
                        </a:rPr>
                        <a:t>11%</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 </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a:effectLst/>
                          <a:latin typeface="Sylfaen" pitchFamily="18" charset="0"/>
                        </a:rPr>
                        <a:t> </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41</a:t>
                      </a:r>
                      <a:r>
                        <a:rPr lang="ka-GE" sz="900" dirty="0">
                          <a:effectLst/>
                          <a:latin typeface="Sylfaen" pitchFamily="18" charset="0"/>
                        </a:rPr>
                        <a:t>%</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5</a:t>
                      </a:r>
                      <a:r>
                        <a:rPr lang="ka-GE" sz="900" dirty="0">
                          <a:effectLst/>
                          <a:latin typeface="Sylfaen" pitchFamily="18" charset="0"/>
                        </a:rPr>
                        <a:t>6%</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30</a:t>
                      </a:r>
                      <a:r>
                        <a:rPr lang="ka-GE" sz="900" dirty="0">
                          <a:effectLst/>
                          <a:latin typeface="Sylfaen" pitchFamily="18" charset="0"/>
                        </a:rPr>
                        <a:t>%</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 </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900" dirty="0">
                          <a:effectLst/>
                          <a:latin typeface="Sylfaen" pitchFamily="18" charset="0"/>
                        </a:rPr>
                        <a:t> </a:t>
                      </a:r>
                      <a:endParaRPr lang="en-US" sz="1100" dirty="0">
                        <a:effectLst/>
                        <a:latin typeface="Sylfaen" pitchFamily="18" charset="0"/>
                        <a:ea typeface="Calibri"/>
                        <a:cs typeface="Times New Roman"/>
                      </a:endParaRPr>
                    </a:p>
                  </a:txBody>
                  <a:tcPr marL="68580" marR="68580" marT="0" marB="0" anchor="ctr"/>
                </a:tc>
              </a:tr>
            </a:tbl>
          </a:graphicData>
        </a:graphic>
      </p:graphicFrame>
      <p:sp>
        <p:nvSpPr>
          <p:cNvPr id="5" name="TextBox 4"/>
          <p:cNvSpPr txBox="1"/>
          <p:nvPr/>
        </p:nvSpPr>
        <p:spPr>
          <a:xfrm>
            <a:off x="1143000" y="152400"/>
            <a:ext cx="6705600" cy="369332"/>
          </a:xfrm>
          <a:prstGeom prst="rect">
            <a:avLst/>
          </a:prstGeom>
          <a:noFill/>
        </p:spPr>
        <p:txBody>
          <a:bodyPr wrap="square" rtlCol="0">
            <a:spAutoFit/>
          </a:bodyPr>
          <a:lstStyle/>
          <a:p>
            <a:pPr algn="ctr"/>
            <a:r>
              <a:rPr lang="ka-GE" b="1" dirty="0" smtClean="0">
                <a:solidFill>
                  <a:srgbClr val="002060"/>
                </a:solidFill>
              </a:rPr>
              <a:t>უმუშევრობისა და საიტზე რეგისტრაციის მაჩვენებლები</a:t>
            </a:r>
            <a:endParaRPr lang="en-US" b="1" dirty="0">
              <a:solidFill>
                <a:srgbClr val="002060"/>
              </a:solidFill>
            </a:endParaRPr>
          </a:p>
        </p:txBody>
      </p:sp>
    </p:spTree>
    <p:extLst>
      <p:ext uri="{BB962C8B-B14F-4D97-AF65-F5344CB8AC3E}">
        <p14:creationId xmlns:p14="http://schemas.microsoft.com/office/powerpoint/2010/main" val="24057568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43030782"/>
              </p:ext>
            </p:extLst>
          </p:nvPr>
        </p:nvGraphicFramePr>
        <p:xfrm>
          <a:off x="228600" y="990600"/>
          <a:ext cx="8762998" cy="3733800"/>
        </p:xfrm>
        <a:graphic>
          <a:graphicData uri="http://schemas.openxmlformats.org/drawingml/2006/table">
            <a:tbl>
              <a:tblPr firstRow="1" firstCol="1" bandRow="1">
                <a:tableStyleId>{72833802-FEF1-4C79-8D5D-14CF1EAF98D9}</a:tableStyleId>
              </a:tblPr>
              <a:tblGrid>
                <a:gridCol w="1615720"/>
                <a:gridCol w="825390"/>
                <a:gridCol w="825390"/>
                <a:gridCol w="730885"/>
                <a:gridCol w="650815"/>
                <a:gridCol w="652431"/>
                <a:gridCol w="730885"/>
                <a:gridCol w="730885"/>
                <a:gridCol w="730885"/>
                <a:gridCol w="583914"/>
                <a:gridCol w="685798"/>
              </a:tblGrid>
              <a:tr h="612571">
                <a:tc rowSpan="2">
                  <a:txBody>
                    <a:bodyPr/>
                    <a:lstStyle/>
                    <a:p>
                      <a:pPr marL="0" marR="0">
                        <a:lnSpc>
                          <a:spcPct val="115000"/>
                        </a:lnSpc>
                        <a:spcBef>
                          <a:spcPts val="0"/>
                        </a:spcBef>
                        <a:spcAft>
                          <a:spcPts val="0"/>
                        </a:spcAft>
                      </a:pPr>
                      <a:r>
                        <a:rPr lang="ka-GE" sz="1000" dirty="0" smtClean="0">
                          <a:effectLst/>
                        </a:rPr>
                        <a:t>ბენეფიციარები</a:t>
                      </a:r>
                      <a:endParaRPr lang="en-US" sz="1100" dirty="0">
                        <a:effectLst/>
                        <a:latin typeface="Calibri"/>
                        <a:ea typeface="Calibri"/>
                        <a:cs typeface="Times New Roman"/>
                      </a:endParaRPr>
                    </a:p>
                  </a:txBody>
                  <a:tcPr marL="68580" marR="68580" marT="0" marB="0" anchor="ctr"/>
                </a:tc>
                <a:tc gridSpan="5">
                  <a:txBody>
                    <a:bodyPr/>
                    <a:lstStyle/>
                    <a:p>
                      <a:pPr marL="0" marR="0" algn="ctr">
                        <a:lnSpc>
                          <a:spcPct val="115000"/>
                        </a:lnSpc>
                        <a:spcBef>
                          <a:spcPts val="0"/>
                        </a:spcBef>
                        <a:spcAft>
                          <a:spcPts val="0"/>
                        </a:spcAft>
                      </a:pPr>
                      <a:r>
                        <a:rPr lang="ka-GE" sz="1000">
                          <a:effectLst/>
                        </a:rPr>
                        <a:t>2016</a:t>
                      </a:r>
                      <a:endParaRPr lang="en-US" sz="1100">
                        <a:effectLst/>
                        <a:latin typeface="Calibri"/>
                        <a:ea typeface="Calibri"/>
                        <a:cs typeface="Times New Roman"/>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0"/>
                        </a:spcBef>
                        <a:spcAft>
                          <a:spcPts val="0"/>
                        </a:spcAft>
                      </a:pPr>
                      <a:r>
                        <a:rPr lang="ka-GE" sz="1000">
                          <a:effectLst/>
                        </a:rPr>
                        <a:t>2017</a:t>
                      </a:r>
                      <a:endParaRPr lang="en-US" sz="1100">
                        <a:effectLst/>
                        <a:latin typeface="Calibri"/>
                        <a:ea typeface="Calibri"/>
                        <a:cs typeface="Times New Roman"/>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12571">
                <a:tc vMerge="1">
                  <a:txBody>
                    <a:bodyPr/>
                    <a:lstStyle/>
                    <a:p>
                      <a:endParaRPr lang="en-US"/>
                    </a:p>
                  </a:txBody>
                  <a:tcPr/>
                </a:tc>
                <a:tc>
                  <a:txBody>
                    <a:bodyPr/>
                    <a:lstStyle/>
                    <a:p>
                      <a:pPr marL="0" marR="0" algn="ctr">
                        <a:lnSpc>
                          <a:spcPct val="115000"/>
                        </a:lnSpc>
                        <a:spcBef>
                          <a:spcPts val="0"/>
                        </a:spcBef>
                        <a:spcAft>
                          <a:spcPts val="0"/>
                        </a:spcAft>
                      </a:pPr>
                      <a:r>
                        <a:rPr lang="ka-GE" sz="1000" b="1" dirty="0" smtClean="0">
                          <a:effectLst/>
                        </a:rPr>
                        <a:t>სულ</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b="1"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b="1"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nSpc>
                          <a:spcPct val="115000"/>
                        </a:lnSpc>
                        <a:spcBef>
                          <a:spcPts val="0"/>
                        </a:spcBef>
                        <a:spcAft>
                          <a:spcPts val="0"/>
                        </a:spcAft>
                      </a:pPr>
                      <a:r>
                        <a:rPr lang="ka-GE" sz="1000" b="1" dirty="0" smtClean="0">
                          <a:effectLst/>
                        </a:rPr>
                        <a:t>სულ</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b="1" dirty="0" smtClean="0">
                          <a:effectLst/>
                        </a:rPr>
                        <a:t>მამაკაცი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b="1" dirty="0" smtClean="0">
                          <a:effectLst/>
                        </a:rPr>
                        <a:t>ქალი</a:t>
                      </a:r>
                      <a:endParaRPr lang="en-US" sz="1100" b="1"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ka-GE" sz="1000" b="1" dirty="0" smtClean="0">
                          <a:effectLst/>
                        </a:rPr>
                        <a:t>მამაკაცი</a:t>
                      </a:r>
                      <a:endParaRPr lang="en-US" sz="1100" b="1" dirty="0">
                        <a:effectLst/>
                        <a:latin typeface="Calibri"/>
                        <a:ea typeface="Calibri"/>
                        <a:cs typeface="Times New Roman"/>
                      </a:endParaRPr>
                    </a:p>
                  </a:txBody>
                  <a:tcPr marL="68580" marR="68580" marT="0" marB="0" anchor="ctr"/>
                </a:tc>
              </a:tr>
              <a:tr h="641758">
                <a:tc>
                  <a:txBody>
                    <a:bodyPr/>
                    <a:lstStyle/>
                    <a:p>
                      <a:pPr marL="0" marR="0">
                        <a:lnSpc>
                          <a:spcPct val="115000"/>
                        </a:lnSpc>
                        <a:spcBef>
                          <a:spcPts val="0"/>
                        </a:spcBef>
                        <a:spcAft>
                          <a:spcPts val="0"/>
                        </a:spcAft>
                      </a:pPr>
                      <a:r>
                        <a:rPr lang="ka-GE" sz="1000" dirty="0" smtClean="0">
                          <a:effectLst/>
                        </a:rPr>
                        <a:t>გაიარა </a:t>
                      </a:r>
                      <a:r>
                        <a:rPr lang="ka-GE" sz="1000" baseline="0" dirty="0" smtClean="0">
                          <a:effectLst/>
                        </a:rPr>
                        <a:t>სრული კურსი </a:t>
                      </a:r>
                      <a:r>
                        <a:rPr lang="de-DE" sz="1000" dirty="0" smtClean="0">
                          <a:effectLst/>
                        </a:rPr>
                        <a:t>(</a:t>
                      </a:r>
                      <a:r>
                        <a:rPr lang="ka-GE" sz="1000" dirty="0" smtClean="0">
                          <a:effectLst/>
                        </a:rPr>
                        <a:t>დაასრულა</a:t>
                      </a:r>
                      <a:r>
                        <a:rPr lang="de-DE" sz="1000" dirty="0" smtClean="0">
                          <a:effectLst/>
                        </a:rPr>
                        <a:t>)</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1804</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1289</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515</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71%</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29%</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2130</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1504</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626</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71%</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29%</a:t>
                      </a:r>
                      <a:endParaRPr lang="en-US" sz="1100">
                        <a:effectLst/>
                        <a:latin typeface="Sylfaen" pitchFamily="18" charset="0"/>
                        <a:ea typeface="Calibri"/>
                        <a:cs typeface="Times New Roman"/>
                      </a:endParaRPr>
                    </a:p>
                  </a:txBody>
                  <a:tcPr marL="68580" marR="68580" marT="0" marB="0" anchor="ctr"/>
                </a:tc>
              </a:tr>
              <a:tr h="612571">
                <a:tc>
                  <a:txBody>
                    <a:bodyPr/>
                    <a:lstStyle/>
                    <a:p>
                      <a:pPr marL="0" marR="0">
                        <a:lnSpc>
                          <a:spcPct val="115000"/>
                        </a:lnSpc>
                        <a:spcBef>
                          <a:spcPts val="0"/>
                        </a:spcBef>
                        <a:spcAft>
                          <a:spcPts val="0"/>
                        </a:spcAft>
                      </a:pPr>
                      <a:r>
                        <a:rPr lang="ka-GE" sz="1000" dirty="0" smtClean="0">
                          <a:effectLst/>
                        </a:rPr>
                        <a:t>დაასრულა </a:t>
                      </a:r>
                      <a:r>
                        <a:rPr lang="de-DE" sz="1000" dirty="0" smtClean="0">
                          <a:effectLst/>
                        </a:rPr>
                        <a:t>/ </a:t>
                      </a:r>
                      <a:r>
                        <a:rPr lang="ka-GE" sz="1000" dirty="0" smtClean="0">
                          <a:effectLst/>
                        </a:rPr>
                        <a:t>ჩაირიცხა</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91%</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93%</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87%</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 </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 </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93%</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93%</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92%</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 </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 </a:t>
                      </a:r>
                      <a:endParaRPr lang="en-US" sz="1100">
                        <a:effectLst/>
                        <a:latin typeface="Sylfaen" pitchFamily="18" charset="0"/>
                        <a:ea typeface="Calibri"/>
                        <a:cs typeface="Times New Roman"/>
                      </a:endParaRPr>
                    </a:p>
                  </a:txBody>
                  <a:tcPr marL="68580" marR="68580" marT="0" marB="0" anchor="ctr"/>
                </a:tc>
              </a:tr>
              <a:tr h="612571">
                <a:tc>
                  <a:txBody>
                    <a:bodyPr/>
                    <a:lstStyle/>
                    <a:p>
                      <a:pPr marL="0" marR="0">
                        <a:lnSpc>
                          <a:spcPct val="115000"/>
                        </a:lnSpc>
                        <a:spcBef>
                          <a:spcPts val="0"/>
                        </a:spcBef>
                        <a:spcAft>
                          <a:spcPts val="0"/>
                        </a:spcAft>
                      </a:pPr>
                      <a:r>
                        <a:rPr lang="ka-GE" sz="1000" dirty="0" smtClean="0">
                          <a:effectLst/>
                        </a:rPr>
                        <a:t>დასაქმდა</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534</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368</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166</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69%</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31%</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551</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347</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204</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63%</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37%</a:t>
                      </a:r>
                      <a:endParaRPr lang="en-US" sz="1100" dirty="0">
                        <a:effectLst/>
                        <a:latin typeface="Sylfaen" pitchFamily="18" charset="0"/>
                        <a:ea typeface="Calibri"/>
                        <a:cs typeface="Times New Roman"/>
                      </a:endParaRPr>
                    </a:p>
                  </a:txBody>
                  <a:tcPr marL="68580" marR="68580" marT="0" marB="0" anchor="ctr"/>
                </a:tc>
              </a:tr>
              <a:tr h="641758">
                <a:tc>
                  <a:txBody>
                    <a:bodyPr/>
                    <a:lstStyle/>
                    <a:p>
                      <a:pPr marL="0" marR="0">
                        <a:lnSpc>
                          <a:spcPct val="115000"/>
                        </a:lnSpc>
                        <a:spcBef>
                          <a:spcPts val="0"/>
                        </a:spcBef>
                        <a:spcAft>
                          <a:spcPts val="0"/>
                        </a:spcAft>
                      </a:pPr>
                      <a:r>
                        <a:rPr lang="ka-GE" sz="1000" dirty="0" smtClean="0">
                          <a:effectLst/>
                        </a:rPr>
                        <a:t>დასაქმდა </a:t>
                      </a:r>
                      <a:r>
                        <a:rPr lang="de-DE" sz="1000" dirty="0" smtClean="0">
                          <a:effectLst/>
                        </a:rPr>
                        <a:t>/ </a:t>
                      </a:r>
                      <a:r>
                        <a:rPr lang="ka-GE" sz="1000" dirty="0" smtClean="0">
                          <a:effectLst/>
                        </a:rPr>
                        <a:t>დაასრულა</a:t>
                      </a:r>
                      <a:endParaRPr lang="en-US" sz="11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30%</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29%</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32%</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 </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 </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26%</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a:effectLst/>
                          <a:latin typeface="Sylfaen" pitchFamily="18" charset="0"/>
                        </a:rPr>
                        <a:t>23%</a:t>
                      </a:r>
                      <a:endParaRPr lang="en-US" sz="110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33%</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 </a:t>
                      </a:r>
                      <a:endParaRPr lang="en-US" sz="1100" dirty="0">
                        <a:effectLst/>
                        <a:latin typeface="Sylfaen" pitchFamily="18"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de-DE" sz="1000" dirty="0">
                          <a:effectLst/>
                          <a:latin typeface="Sylfaen" pitchFamily="18" charset="0"/>
                        </a:rPr>
                        <a:t> </a:t>
                      </a:r>
                      <a:endParaRPr lang="en-US" sz="1100" dirty="0">
                        <a:effectLst/>
                        <a:latin typeface="Sylfaen" pitchFamily="18" charset="0"/>
                        <a:ea typeface="Calibri"/>
                        <a:cs typeface="Times New Roman"/>
                      </a:endParaRPr>
                    </a:p>
                  </a:txBody>
                  <a:tcPr marL="68580" marR="68580" marT="0" marB="0" anchor="ctr"/>
                </a:tc>
              </a:tr>
            </a:tbl>
          </a:graphicData>
        </a:graphic>
      </p:graphicFrame>
      <p:sp>
        <p:nvSpPr>
          <p:cNvPr id="5" name="TextBox 4"/>
          <p:cNvSpPr txBox="1"/>
          <p:nvPr/>
        </p:nvSpPr>
        <p:spPr>
          <a:xfrm>
            <a:off x="1447800" y="228600"/>
            <a:ext cx="6019800" cy="369332"/>
          </a:xfrm>
          <a:prstGeom prst="rect">
            <a:avLst/>
          </a:prstGeom>
          <a:noFill/>
        </p:spPr>
        <p:txBody>
          <a:bodyPr wrap="square" rtlCol="0">
            <a:spAutoFit/>
          </a:bodyPr>
          <a:lstStyle/>
          <a:p>
            <a:pPr algn="ctr"/>
            <a:r>
              <a:rPr lang="ka-GE" b="1" dirty="0" smtClean="0"/>
              <a:t>პროგრამის ბენეფიციარები</a:t>
            </a:r>
          </a:p>
        </p:txBody>
      </p:sp>
    </p:spTree>
    <p:extLst>
      <p:ext uri="{BB962C8B-B14F-4D97-AF65-F5344CB8AC3E}">
        <p14:creationId xmlns:p14="http://schemas.microsoft.com/office/powerpoint/2010/main" val="3345077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117</TotalTime>
  <Words>595</Words>
  <Application>Microsoft Office PowerPoint</Application>
  <PresentationFormat>On-screen Show (4:3)</PresentationFormat>
  <Paragraphs>184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Angles</vt:lpstr>
      <vt:lpstr>საქართველოს ოკუპირებული ტერიტორიებიდან დევნილთა, შრომის, ჯანმრთელობისა და სოციალური დაცვის სამინისტრო</vt:lpstr>
      <vt:lpstr>სამუშაოს მაძიებელთა პროფესიული მომზადება-გადამზადებისა და კვალიფიკაციის ამაღლების სახელმწიფო პროგრამა </vt:lpstr>
      <vt:lpstr>PowerPoint Presentation</vt:lpstr>
      <vt:lpstr>სამუშაოს მაძიებელთა პროფესიული მომზადება-გადამზადებისა და კვალიფიკაციის ამაღლების სახელმწიფო პროგრამა</vt:lpstr>
      <vt:lpstr>PowerPoint Presentation</vt:lpstr>
      <vt:lpstr>პროგრამის შესრულების ინდიკატორები</vt:lpstr>
      <vt:lpstr>PowerPoint Presentation</vt:lpstr>
      <vt:lpstr>PowerPoint Presentation</vt:lpstr>
      <vt:lpstr>PowerPoint Presentation</vt:lpstr>
      <vt:lpstr>რეკომენდაციები</vt:lpstr>
      <vt:lpstr>2019 წლის ბიუჯეტის კანონით „სამუშაოს მაძიებელთა პროფესიული მომზადება-გადამზადებისა და კვალიფიკაციის ამაღლების“ სახელმწიფო პროგრამით გათვალისწინებული ღონისძიებების შედეგების შეფასების ინდიკატორები </vt:lpstr>
      <vt:lpstr>რეკომენდაციები</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Juna Gersamia</dc:creator>
  <cp:lastModifiedBy>Juna Gersamia</cp:lastModifiedBy>
  <cp:revision>36</cp:revision>
  <dcterms:created xsi:type="dcterms:W3CDTF">2006-08-16T00:00:00Z</dcterms:created>
  <dcterms:modified xsi:type="dcterms:W3CDTF">2019-02-14T14:32:48Z</dcterms:modified>
</cp:coreProperties>
</file>